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DM Sans" pitchFamily="2" charset="0"/>
      <p:regular r:id="rId15"/>
    </p:embeddedFont>
    <p:embeddedFont>
      <p:font typeface="Libre Baskerville" panose="020000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7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86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73491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Universal Table Extractor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Extract tables from any document format using AI + traditional methods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7EC7F0-6A2F-9631-AAA3-AD6A33B08E88}"/>
              </a:ext>
            </a:extLst>
          </p:cNvPr>
          <p:cNvSpPr/>
          <p:nvPr/>
        </p:nvSpPr>
        <p:spPr>
          <a:xfrm>
            <a:off x="11949545" y="7524794"/>
            <a:ext cx="2680855" cy="621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64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8883"/>
            <a:ext cx="6407944" cy="2093714"/>
          </a:xfrm>
          <a:prstGeom prst="roundRect">
            <a:avLst>
              <a:gd name="adj" fmla="val 4550"/>
            </a:avLst>
          </a:prstGeom>
          <a:noFill/>
          <a:ln w="3048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51084" y="2746177"/>
            <a:ext cx="40055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Diverse Document Formats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236595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Businesses receive critical tabular data embedded in varied document types, from PDFs and images to presentations.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488883"/>
            <a:ext cx="6408063" cy="2093714"/>
          </a:xfrm>
          <a:prstGeom prst="roundRect">
            <a:avLst>
              <a:gd name="adj" fmla="val 4550"/>
            </a:avLst>
          </a:prstGeom>
          <a:noFill/>
          <a:ln w="3048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7685842" y="2746177"/>
            <a:ext cx="45243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Manual Extraction Inefficiency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85842" y="3236595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Current manual data extraction is a time-consuming and error-prone process, leading to operational bottlenecks.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7944" cy="2093714"/>
          </a:xfrm>
          <a:prstGeom prst="roundRect">
            <a:avLst>
              <a:gd name="adj" fmla="val 4550"/>
            </a:avLst>
          </a:prstGeom>
          <a:noFill/>
          <a:ln w="3048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51084" y="5066705"/>
            <a:ext cx="46170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Limitations of Traditional Tools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51084" y="5557123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Existing rule-based extractors often fail when encountering complex layouts, scanned documents, or handwritten content.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809411"/>
            <a:ext cx="6408063" cy="2093714"/>
          </a:xfrm>
          <a:prstGeom prst="roundRect">
            <a:avLst>
              <a:gd name="adj" fmla="val 4550"/>
            </a:avLst>
          </a:prstGeom>
          <a:noFill/>
          <a:ln w="3048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685842" y="5066705"/>
            <a:ext cx="42706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Need for a Universal Solution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5557123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There's a pressing need for a universal, fast, and intelligent system that can accurately extract tabular data regardless of source or format.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40AEE-949C-5152-BA35-FCD1CA5EEE9D}"/>
              </a:ext>
            </a:extLst>
          </p:cNvPr>
          <p:cNvSpPr/>
          <p:nvPr/>
        </p:nvSpPr>
        <p:spPr>
          <a:xfrm>
            <a:off x="11949545" y="7524794"/>
            <a:ext cx="2680855" cy="621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07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031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Universal Table Extractor aims to provide a robust solution by addressing the core challenges of data extraction.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212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878860" y="31637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3199090"/>
            <a:ext cx="47235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Comprehensive Format Support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3689509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Support for all major document formats, including PDF, DOCX, PPTX, Excel, and various image types.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56884" y="31212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541955" y="31637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8194000" y="3199090"/>
            <a:ext cx="41330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Hybrid Extraction Approach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8194000" y="3689509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Prioritize fast, library-based extraction with a seamless fallback to advanced AI/ML models for complex cases.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318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878860" y="52743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5309711"/>
            <a:ext cx="41332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Advanced Content Handling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530906" y="5800130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AI models like Donut or leverage cloud services such as Azure Form Recognizer for scanned, noisy, or handwritten data.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56884" y="52318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541955" y="52743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8194000" y="5309711"/>
            <a:ext cx="43276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User-Friendly Interface &amp; API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8194000" y="5800130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both a intuitive web interface and a programmatic API for broad user accessibility and integration.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1FC174-3953-A2B3-821B-334AF262CF7E}"/>
              </a:ext>
            </a:extLst>
          </p:cNvPr>
          <p:cNvSpPr/>
          <p:nvPr/>
        </p:nvSpPr>
        <p:spPr>
          <a:xfrm>
            <a:off x="11949545" y="7524794"/>
            <a:ext cx="2680855" cy="621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1381"/>
            <a:ext cx="5107662" cy="61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Architecture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27234" y="1661874"/>
            <a:ext cx="6347222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Universal Table Extractor is designed with a modular and scalable architecture to ensure efficient and reliable data processing.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27234" y="2471023"/>
            <a:ext cx="6347222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Flask Backend: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Handles core logic, file processing, and API endpoints.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27234" y="3171587"/>
            <a:ext cx="6347222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HTML Frontend: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Provides an intuitive user interface for file uploads and result display.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27234" y="3872151"/>
            <a:ext cx="6347222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File Handling: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Securely saves uploaded documents to a dedicated directory (</a:t>
            </a:r>
            <a:r>
              <a:rPr lang="en-US" sz="15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/uploads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27234" y="4580334"/>
            <a:ext cx="6347222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Intelligent Dispatch: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Dynamically selects the optimal extraction method based on document file type.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27234" y="5280898"/>
            <a:ext cx="6347222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Hybrid Extraction Logic: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Prioritizes fast, traditional libraries, falling back to AI models if initial attempts fail.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27234" y="5981462"/>
            <a:ext cx="6347222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Structured Output: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Presents extracted tables in a clean, structured format via the UI or API.</a:t>
            </a:r>
            <a:endParaRPr lang="en-US" sz="15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564" y="1188244"/>
            <a:ext cx="6347222" cy="63472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98B822-B245-0B70-A27E-EA18BFD81030}"/>
              </a:ext>
            </a:extLst>
          </p:cNvPr>
          <p:cNvSpPr/>
          <p:nvPr/>
        </p:nvSpPr>
        <p:spPr>
          <a:xfrm>
            <a:off x="11949545" y="7524794"/>
            <a:ext cx="2680855" cy="621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5563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Libraries and Tools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41765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system leverages a robust stack of libraries and tools, combining fast, traditional parsers with advanced AI capabilities for comprehensive table extraction.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2624733"/>
            <a:ext cx="13042821" cy="4909185"/>
          </a:xfrm>
          <a:prstGeom prst="roundRect">
            <a:avLst>
              <a:gd name="adj" fmla="val 174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01410" y="2632353"/>
            <a:ext cx="13026271" cy="9134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006912" y="2762369"/>
            <a:ext cx="392965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Web Framework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352336" y="2762369"/>
            <a:ext cx="392584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Flask, Werkzeug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693950" y="2762369"/>
            <a:ext cx="392965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Building the web interface and handling file uploads.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01410" y="3545800"/>
            <a:ext cx="13026271" cy="9134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06912" y="3675817"/>
            <a:ext cx="392965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Primary Extractors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352336" y="3675817"/>
            <a:ext cx="392584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pdfplumber, python-docx, python-pptx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693950" y="3675817"/>
            <a:ext cx="392965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Fast, rule-based extraction from digital PDF, DOCX, and PPTX files.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01410" y="4459248"/>
            <a:ext cx="13026271" cy="9134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006912" y="4589264"/>
            <a:ext cx="392965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Extraction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352336" y="4589264"/>
            <a:ext cx="392584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Donut (Transformer Model)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693950" y="4589264"/>
            <a:ext cx="392965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Vision-based transformer model for advanced table extraction from images.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01410" y="5372695"/>
            <a:ext cx="13026271" cy="12401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1006912" y="5502712"/>
            <a:ext cx="392965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Cloud AI/OCR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352336" y="5502712"/>
            <a:ext cx="392584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Azure Form Recognizer, pytesseract (OCR)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693950" y="5502712"/>
            <a:ext cx="392965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Layout analysis, OCR, and table extraction from scanned or complex documents.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01410" y="6612850"/>
            <a:ext cx="13026271" cy="9134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1006912" y="6742867"/>
            <a:ext cx="392965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Parsing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352336" y="6742867"/>
            <a:ext cx="392584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pandas, Beautiful Soup (bs4)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693950" y="6742867"/>
            <a:ext cx="392965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Parsing structured data from Excel, CSV, and HTML formats.</a:t>
            </a:r>
            <a:endParaRPr lang="en-US" sz="1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34CD6A-F060-F11F-C768-8EFBE2A22810}"/>
              </a:ext>
            </a:extLst>
          </p:cNvPr>
          <p:cNvSpPr/>
          <p:nvPr/>
        </p:nvSpPr>
        <p:spPr>
          <a:xfrm>
            <a:off x="12032673" y="7663933"/>
            <a:ext cx="2597727" cy="482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8782"/>
            <a:ext cx="518124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How It Works (Logic)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16762"/>
            <a:ext cx="963930" cy="11568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0482" y="190952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1. File Upload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50482" y="2326362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initiate the process by uploading a document via the web UI or API.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73573"/>
            <a:ext cx="963930" cy="11568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0482" y="3066336"/>
            <a:ext cx="270998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2. File Type Detection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50482" y="3483173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automatically identifies the document format (e.g., PDF, DOCX, JPG).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30385"/>
            <a:ext cx="963930" cy="115681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0482" y="4223147"/>
            <a:ext cx="268104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 Fast Parser Attempt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50482" y="4639985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rapid, format-specific parser (e.g., pdfplumber) attempts initial extraction.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87196"/>
            <a:ext cx="963930" cy="115681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0482" y="537995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4. AI Fallback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50482" y="5796796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If the fast parser yields no results, the system invokes AI models (Donut or Azure) for deeper analysis.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344007"/>
            <a:ext cx="963930" cy="115681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50482" y="6536769"/>
            <a:ext cx="254865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5. Structured Output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950482" y="6953607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Extracted tables are presented in a clean, structured view, ready for consumption.</a:t>
            </a:r>
            <a:endParaRPr lang="en-US" sz="1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64737D-CB5D-A07F-0A3C-3806096AC12C}"/>
              </a:ext>
            </a:extLst>
          </p:cNvPr>
          <p:cNvSpPr/>
          <p:nvPr/>
        </p:nvSpPr>
        <p:spPr>
          <a:xfrm>
            <a:off x="11949545" y="7524794"/>
            <a:ext cx="2680855" cy="621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0318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44623"/>
            <a:ext cx="538639" cy="5386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552581"/>
            <a:ext cx="308776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Multi-Format Support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93790" y="3018353"/>
            <a:ext cx="41680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Processes a wide array of document types including PDFs, DOCX, PPTX, XLSX, and various image formats.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130" y="1744623"/>
            <a:ext cx="538639" cy="5386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1130" y="2552581"/>
            <a:ext cx="291905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Fast Local Processing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5231130" y="3018353"/>
            <a:ext cx="41680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Prioritizes efficient local libraries for quick extraction, with intelligent fallbacks for complex scenarios.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8470" y="1744623"/>
            <a:ext cx="538639" cy="53863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68470" y="255258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AI-Powered OCR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9668470" y="3018353"/>
            <a:ext cx="416814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Utilizes advanced AI models for robust Optical Character Recognition, handling scanned, noisy, or handwritten tabular data.</a:t>
            </a:r>
            <a:endParaRPr lang="en-US" sz="16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36212"/>
            <a:ext cx="538639" cy="53863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744170"/>
            <a:ext cx="314325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and UI Integration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93790" y="6209943"/>
            <a:ext cx="41680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Offers both a user-friendly web interface for direct interaction and a flexible API for seamless system integration.</a:t>
            </a:r>
            <a:endParaRPr lang="en-US" sz="1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1130" y="4936212"/>
            <a:ext cx="538639" cy="53863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1130" y="5744170"/>
            <a:ext cx="345686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Complex Table Handling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5231130" y="6209943"/>
            <a:ext cx="4168021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Intelligently supports and reconstructs complex table structures, including merged cells, column spans, and row spans.</a:t>
            </a:r>
            <a:endParaRPr lang="en-US" sz="16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4BE172-BD1F-3F8F-4AD5-9D1C876CAAD2}"/>
              </a:ext>
            </a:extLst>
          </p:cNvPr>
          <p:cNvSpPr/>
          <p:nvPr/>
        </p:nvSpPr>
        <p:spPr>
          <a:xfrm>
            <a:off x="11949545" y="7524794"/>
            <a:ext cx="2680855" cy="621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571381"/>
            <a:ext cx="6345079" cy="61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Results &amp; Output Format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27234" y="1661874"/>
            <a:ext cx="6347222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Universal Table Extractor delivers highly structured and usable data, designed for both human readability and machine consumption.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27234" y="2786777"/>
            <a:ext cx="6347222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Header Detection: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Automatically identifies and correctly labels table headers for clarity.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27234" y="3487341"/>
            <a:ext cx="6347222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Flexible Formats: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Supports both traditional row-column and grid formats for diverse data representation.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27234" y="4187904"/>
            <a:ext cx="6347222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Graceful Handling: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Accurately interprets and represents merged cells and intentional missing cells without data loss.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27234" y="4888468"/>
            <a:ext cx="6347222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Browser View: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Extracted tables are rendered visually in the web browser for immediate review.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27234" y="5589032"/>
            <a:ext cx="6347222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API Output: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Provides structured JSON output via the API, enabling easy integration with other systems.</a:t>
            </a:r>
            <a:endParaRPr lang="en-US" sz="15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01E54F-4BA0-581D-8273-068766CC0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946" y="1480265"/>
            <a:ext cx="6801799" cy="2257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4402DE-B064-D2D5-093B-AFF30FE87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946" y="4187904"/>
            <a:ext cx="6801799" cy="21776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691ADD-C3A2-FD67-2330-66CC86C71245}"/>
              </a:ext>
            </a:extLst>
          </p:cNvPr>
          <p:cNvSpPr/>
          <p:nvPr/>
        </p:nvSpPr>
        <p:spPr>
          <a:xfrm>
            <a:off x="11949545" y="7524794"/>
            <a:ext cx="2680855" cy="621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804</Words>
  <Application>Microsoft Office PowerPoint</Application>
  <PresentationFormat>Custom</PresentationFormat>
  <Paragraphs>87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Libre Baskerville</vt:lpstr>
      <vt:lpstr>DM Sans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ROHIT MANAGOLI - 122108963 - MITBLR</cp:lastModifiedBy>
  <cp:revision>2</cp:revision>
  <dcterms:created xsi:type="dcterms:W3CDTF">2025-07-14T15:25:38Z</dcterms:created>
  <dcterms:modified xsi:type="dcterms:W3CDTF">2025-07-14T15:32:43Z</dcterms:modified>
</cp:coreProperties>
</file>